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6" r:id="rId8"/>
    <p:sldId id="275" r:id="rId9"/>
    <p:sldId id="270" r:id="rId10"/>
    <p:sldId id="273" r:id="rId11"/>
    <p:sldId id="271" r:id="rId12"/>
    <p:sldId id="276" r:id="rId13"/>
    <p:sldId id="277" r:id="rId14"/>
    <p:sldId id="278" r:id="rId15"/>
    <p:sldId id="279" r:id="rId16"/>
  </p:sldIdLst>
  <p:sldSz cx="12192000" cy="6858000"/>
  <p:notesSz cx="6805613" cy="99441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A3658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93" d="100"/>
          <a:sy n="93" d="100"/>
        </p:scale>
        <p:origin x="898" y="8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C7837A-5AEB-41E5-A99F-60CCCA4283C5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4771F3-2F3C-4895-BFBD-6AF09FF29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837A-5AEB-41E5-A99F-60CCCA4283C5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71F3-2F3C-4895-BFBD-6AF09FF29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837A-5AEB-41E5-A99F-60CCCA4283C5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71F3-2F3C-4895-BFBD-6AF09FF29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837A-5AEB-41E5-A99F-60CCCA4283C5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71F3-2F3C-4895-BFBD-6AF09FF2977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837A-5AEB-41E5-A99F-60CCCA4283C5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71F3-2F3C-4895-BFBD-6AF09FF2977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837A-5AEB-41E5-A99F-60CCCA4283C5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71F3-2F3C-4895-BFBD-6AF09FF2977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837A-5AEB-41E5-A99F-60CCCA4283C5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71F3-2F3C-4895-BFBD-6AF09FF29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837A-5AEB-41E5-A99F-60CCCA4283C5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71F3-2F3C-4895-BFBD-6AF09FF2977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7837A-5AEB-41E5-A99F-60CCCA4283C5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71F3-2F3C-4895-BFBD-6AF09FF29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C3C7837A-5AEB-41E5-A99F-60CCCA4283C5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771F3-2F3C-4895-BFBD-6AF09FF29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C7837A-5AEB-41E5-A99F-60CCCA4283C5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4771F3-2F3C-4895-BFBD-6AF09FF2977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C7837A-5AEB-41E5-A99F-60CCCA4283C5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4771F3-2F3C-4895-BFBD-6AF09FF2977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111F122-8FA3-4B58-9384-C67D58394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5277" y="352338"/>
            <a:ext cx="9144000" cy="3076661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hr-HR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„Projekt resocijalizacije liječenih ovisnika o drogama kao ključ uspješnog oporavka od ovisnosti – izazovi i postignuća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”</a:t>
            </a:r>
            <a:endParaRPr lang="hr-HR" sz="40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016A2EEB-807E-485E-9AA8-4A590F3F8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3664" y="4731391"/>
            <a:ext cx="9144000" cy="2126609"/>
          </a:xfrm>
        </p:spPr>
        <p:txBody>
          <a:bodyPr>
            <a:normAutofit fontScale="55000" lnSpcReduction="20000"/>
          </a:bodyPr>
          <a:lstStyle/>
          <a:p>
            <a:pPr marL="36513" lvl="0" algn="l" fontAlgn="base">
              <a:lnSpc>
                <a:spcPct val="94000"/>
              </a:lnSpc>
              <a:spcBef>
                <a:spcPct val="0"/>
              </a:spcBef>
              <a:spcAft>
                <a:spcPts val="600"/>
              </a:spcAft>
              <a:buClr>
                <a:srgbClr val="4F81BD"/>
              </a:buClr>
              <a:buSzPct val="70000"/>
              <a:defRPr/>
            </a:pPr>
            <a:endParaRPr lang="hr-HR" altLang="sr-Latn-RS" sz="1400" b="1" dirty="0">
              <a:solidFill>
                <a:srgbClr val="37609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3" lvl="0" algn="l" fontAlgn="base">
              <a:lnSpc>
                <a:spcPct val="94000"/>
              </a:lnSpc>
              <a:spcBef>
                <a:spcPct val="0"/>
              </a:spcBef>
              <a:spcAft>
                <a:spcPts val="600"/>
              </a:spcAft>
              <a:buClr>
                <a:srgbClr val="4F81BD"/>
              </a:buClr>
              <a:buSzPct val="70000"/>
              <a:defRPr/>
            </a:pPr>
            <a:r>
              <a:rPr lang="hr-HR" altLang="sr-Latn-RS" sz="1400" b="1" dirty="0">
                <a:solidFill>
                  <a:srgbClr val="37609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		</a:t>
            </a:r>
          </a:p>
          <a:p>
            <a:pPr marL="36513" lvl="0" algn="l" fontAlgn="base">
              <a:lnSpc>
                <a:spcPct val="94000"/>
              </a:lnSpc>
              <a:spcBef>
                <a:spcPct val="0"/>
              </a:spcBef>
              <a:spcAft>
                <a:spcPts val="600"/>
              </a:spcAft>
              <a:buClr>
                <a:srgbClr val="4F81BD"/>
              </a:buClr>
              <a:buSzPct val="70000"/>
              <a:defRPr/>
            </a:pPr>
            <a:endParaRPr lang="hr-HR" altLang="sr-Latn-RS" sz="3500" b="1" dirty="0">
              <a:solidFill>
                <a:srgbClr val="00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3" lvl="0" algn="l" fontAlgn="base">
              <a:lnSpc>
                <a:spcPct val="94000"/>
              </a:lnSpc>
              <a:spcBef>
                <a:spcPct val="0"/>
              </a:spcBef>
              <a:spcAft>
                <a:spcPts val="600"/>
              </a:spcAft>
              <a:buClr>
                <a:srgbClr val="4F81BD"/>
              </a:buClr>
              <a:buSzPct val="70000"/>
              <a:defRPr/>
            </a:pPr>
            <a:r>
              <a:rPr lang="en-US" altLang="sr-Latn-RS" sz="2300" b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MINIST</a:t>
            </a:r>
            <a:r>
              <a:rPr lang="hr-HR" altLang="sr-Latn-RS" sz="2300" b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ARSTVO PRAVOSUĐA</a:t>
            </a:r>
            <a:r>
              <a:rPr lang="en-US" altLang="sr-Latn-RS" sz="2300" b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sr-Latn-RS" sz="2300" b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300" b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UPRAVA ZA ZATVORSKI SUSTAV I PROBACIJU</a:t>
            </a:r>
            <a:r>
              <a:rPr lang="en-US" altLang="sr-Latn-RS" sz="2300" b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sr-Latn-RS" sz="2300" b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altLang="sr-Latn-RS" sz="2300" b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SREDIŠNJI URED</a:t>
            </a:r>
          </a:p>
          <a:p>
            <a:pPr marL="36513" lvl="0" algn="l" fontAlgn="base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4F81BD"/>
              </a:buClr>
              <a:buSzPct val="70000"/>
              <a:defRPr/>
            </a:pPr>
            <a:r>
              <a:rPr lang="hr-HR" altLang="sr-Latn-RS" sz="23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Erna Jutreša Medjed,</a:t>
            </a:r>
            <a:r>
              <a:rPr lang="hr-HR" altLang="sr-Latn-RS" sz="2300" b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sr-Latn-RS" sz="23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socijalni pedagog</a:t>
            </a:r>
          </a:p>
          <a:p>
            <a:pPr marL="36513" lvl="0" fontAlgn="base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4F81BD"/>
              </a:buClr>
              <a:buSzPct val="70000"/>
              <a:defRPr/>
            </a:pPr>
            <a:endParaRPr lang="hr-HR" sz="2200" b="1" dirty="0">
              <a:solidFill>
                <a:srgbClr val="0070C0"/>
              </a:solidFill>
            </a:endParaRPr>
          </a:p>
          <a:p>
            <a:pPr marL="36513" lvl="0" fontAlgn="base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4F81BD"/>
              </a:buClr>
              <a:buSzPct val="70000"/>
              <a:defRPr/>
            </a:pPr>
            <a:r>
              <a:rPr lang="hr-HR" sz="2200" b="1" dirty="0">
                <a:solidFill>
                  <a:srgbClr val="0033CC"/>
                </a:solidFill>
              </a:rPr>
              <a:t>Konferencija o provedbi Projekta resocijalizacije liječenih ovisnika o drogama </a:t>
            </a:r>
            <a:endParaRPr lang="hr-HR" altLang="sr-Latn-RS" sz="2200" b="1" dirty="0">
              <a:solidFill>
                <a:srgbClr val="00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3" lvl="0" algn="ctr" fontAlgn="base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4F81BD"/>
              </a:buClr>
              <a:buSzPct val="70000"/>
              <a:defRPr/>
            </a:pPr>
            <a:r>
              <a:rPr lang="hr-HR" altLang="sr-Latn-RS" sz="2200" b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Zagreb, Hotel International, 28. i 29. studenog 2018</a:t>
            </a:r>
            <a:r>
              <a:rPr lang="hr-HR" altLang="sr-Latn-RS" sz="3000" b="1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altLang="sr-Latn-RS" sz="3000" dirty="0">
              <a:solidFill>
                <a:srgbClr val="00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71A68C6B-BAFE-4BFC-9ACB-3C7A3C7EF063}"/>
              </a:ext>
            </a:extLst>
          </p:cNvPr>
          <p:cNvSpPr txBox="1">
            <a:spLocks/>
          </p:cNvSpPr>
          <p:nvPr/>
        </p:nvSpPr>
        <p:spPr bwMode="auto">
          <a:xfrm flipH="1">
            <a:off x="8589963" y="4177716"/>
            <a:ext cx="2290558" cy="135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anose="05000000000000000000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anose="05000000000000000000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anose="05020102010507070707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marR="0" lvl="0" indent="0" algn="l" defTabSz="914400" rtl="0" eaLnBrk="1" fontAlgn="base" latinLnBrk="0" hangingPunct="1">
              <a:lnSpc>
                <a:spcPct val="40000"/>
              </a:lnSpc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hr-HR" altLang="sr-Latn-RS" sz="600" b="1" i="0" u="none" strike="noStrike" kern="1200" cap="none" spc="0" normalizeH="0" baseline="0" noProof="0" dirty="0">
              <a:ln>
                <a:noFill/>
              </a:ln>
              <a:solidFill>
                <a:srgbClr val="7F7E78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36513" marR="0" lvl="0" indent="0" algn="l" defTabSz="914400" rtl="0" eaLnBrk="1" fontAlgn="base" latinLnBrk="0" hangingPunct="1">
              <a:lnSpc>
                <a:spcPct val="40000"/>
              </a:lnSpc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hr-HR" altLang="sr-Latn-RS" sz="600" b="1" i="0" u="none" strike="noStrike" kern="1200" cap="none" spc="0" normalizeH="0" baseline="0" noProof="0" dirty="0">
              <a:ln>
                <a:noFill/>
              </a:ln>
              <a:solidFill>
                <a:srgbClr val="7F7E78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36513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hr-HR" altLang="sr-Latn-RS" sz="1300" b="0" i="0" u="none" strike="noStrike" kern="1200" cap="none" spc="0" normalizeH="0" baseline="0" noProof="0" dirty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6513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lang="hr-HR" altLang="sr-Latn-RS" sz="1300" b="0" dirty="0">
              <a:solidFill>
                <a:srgbClr val="37609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3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hr-HR" altLang="sr-Latn-RS" sz="1300" b="0" i="0" u="none" strike="noStrike" kern="1200" cap="none" spc="0" normalizeH="0" baseline="0" noProof="0" dirty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6513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lang="hr-HR" altLang="sr-Latn-RS" sz="1300" b="0" dirty="0">
              <a:solidFill>
                <a:srgbClr val="37609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3" marR="0" lvl="0" indent="0" algn="l" defTabSz="914400" rtl="0" eaLnBrk="1" fontAlgn="base" latinLnBrk="0" hangingPunct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hr-HR" altLang="sr-Latn-RS" sz="6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/>
            </a:r>
            <a:br>
              <a:rPr kumimoji="0" lang="hr-HR" altLang="sr-Latn-RS" sz="6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</a:br>
            <a:endParaRPr kumimoji="0" lang="hr-HR" altLang="sr-Latn-RS" sz="6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36513" marR="0" lvl="0" indent="0" algn="l" defTabSz="914400" rtl="0" eaLnBrk="1" fontAlgn="base" latinLnBrk="0" hangingPunct="1">
              <a:lnSpc>
                <a:spcPct val="40000"/>
              </a:lnSpc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hr-HR" altLang="sr-Latn-RS" sz="600" b="1" i="0" u="none" strike="noStrike" kern="1200" cap="none" spc="0" normalizeH="0" baseline="0" noProof="0" dirty="0">
                <a:ln>
                  <a:noFill/>
                </a:ln>
                <a:solidFill>
                  <a:srgbClr val="7F7E78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					</a:t>
            </a:r>
            <a:endParaRPr kumimoji="0" lang="en-US" altLang="sr-Latn-RS" sz="600" b="1" i="0" u="none" strike="noStrike" kern="1200" cap="none" spc="0" normalizeH="0" baseline="0" noProof="0" dirty="0">
              <a:ln>
                <a:noFill/>
              </a:ln>
              <a:solidFill>
                <a:srgbClr val="7F7E78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2685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ABB3BDDE-75EE-4AB4-BD0B-8032303AF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Dio programa provodi se u suradnji s drugim institucijama i udrugama: </a:t>
            </a:r>
          </a:p>
          <a:p>
            <a:pPr algn="just">
              <a:buNone/>
            </a:pPr>
            <a:endParaRPr lang="hr-HR" altLang="sr-Latn-R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Za vrijeme korištenja pogodnosti izlazaka i za vrijeme uvjetnog otpusta zatvorenike se povezuje sa službama za mentalno zdravlje i prevenciju ovisnosti te organizacijama civilnog društva koje se bave tretmanom ovisnosti.</a:t>
            </a:r>
          </a:p>
          <a:p>
            <a:pPr lvl="1" algn="just"/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Dio udruga svoje programe provodi u kaznenim tijelima, u suradnji sa službenicima tretmana.</a:t>
            </a:r>
          </a:p>
          <a:p>
            <a:pPr lvl="1" algn="just"/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Neke udruge osiguravaju </a:t>
            </a:r>
            <a:r>
              <a:rPr lang="hr-HR" altLang="sr-Latn-R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poslijepenalni</a:t>
            </a: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 tretman zatvorenicima ovisnicima.</a:t>
            </a:r>
          </a:p>
          <a:p>
            <a:pPr lvl="1" algn="just"/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Suradnja s </a:t>
            </a:r>
            <a:r>
              <a:rPr lang="hr-HR" altLang="sr-Latn-R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probacijskom</a:t>
            </a: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 službom</a:t>
            </a:r>
            <a:endParaRPr lang="hr-HR" altLang="sr-Latn-R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hr-HR" altLang="sr-Latn-RS" sz="1800" i="1" dirty="0">
                <a:latin typeface="Calibri" panose="020F0502020204030204" pitchFamily="34" charset="0"/>
                <a:cs typeface="Calibri" panose="020F0502020204030204" pitchFamily="34" charset="0"/>
              </a:rPr>
              <a:t>Projekt resocijalizacije ovisnika o drogama…</a:t>
            </a:r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77DEACA-C9A1-43C8-9E59-537234DA9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SURADNJA S INSTITUCIJAMA I UDRUGAMA</a:t>
            </a:r>
            <a:endParaRPr lang="hr-H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769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73A5DA0A-E5B8-40B7-93CA-7BAD218EA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Uprava za zatvorski sustav od 2007. godine kontinuirano provodi aktivnosti dogovorene u Projektu resocijalizacije:</a:t>
            </a:r>
          </a:p>
          <a:p>
            <a:pPr algn="just"/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Dostava informacija o Projektu resocijalizacije svim kaznenim tijelima</a:t>
            </a:r>
          </a:p>
          <a:p>
            <a:pPr lvl="0" algn="just"/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Promociju, informiranje, motiviranje i savjetovanje zatvorenika u kaznenim tijelima o Projektu resocijalizacije, mogućnostima prekvalifikacije/doškolovanja</a:t>
            </a:r>
          </a:p>
          <a:p>
            <a:pPr algn="just"/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Prikupljanje podataka o broju i interesu zatvorenika koji ispunjavaju uvjete za sudjelovanje u aktivnostima Projekta</a:t>
            </a:r>
          </a:p>
          <a:p>
            <a:pPr algn="just"/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Prikupljanje dokumentacije zatvorenika/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ca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potrebne za uključivanje u obrazovanje </a:t>
            </a:r>
          </a:p>
          <a:p>
            <a:endParaRPr lang="hr-HR" dirty="0"/>
          </a:p>
          <a:p>
            <a:endParaRPr lang="hr-HR" altLang="sr-Latn-RS" dirty="0">
              <a:solidFill>
                <a:schemeClr val="bg2"/>
              </a:solidFill>
              <a:latin typeface="Bookman Old Style" panose="02050604050505020204" pitchFamily="18" charset="0"/>
            </a:endParaRPr>
          </a:p>
          <a:p>
            <a:endParaRPr lang="hr-HR" altLang="sr-Latn-RS" dirty="0">
              <a:solidFill>
                <a:schemeClr val="bg2"/>
              </a:solidFill>
              <a:latin typeface="Bookman Old Style" panose="02050604050505020204" pitchFamily="18" charset="0"/>
            </a:endParaRPr>
          </a:p>
          <a:p>
            <a:endParaRPr lang="hr-HR" dirty="0">
              <a:solidFill>
                <a:schemeClr val="bg2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9DF1638-8A7F-4CFA-9FB0-83DB83A51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PROVEDBA PROJEKTA “RESOCIJALIZACIJE OVISNIKA O DROGAMA…” U ZATVORSKOM SUSTAVU</a:t>
            </a:r>
          </a:p>
        </p:txBody>
      </p:sp>
    </p:spTree>
    <p:extLst>
      <p:ext uri="{BB962C8B-B14F-4D97-AF65-F5344CB8AC3E}">
        <p14:creationId xmlns:p14="http://schemas.microsoft.com/office/powerpoint/2010/main" xmlns="" val="3879557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8D68B715-83F4-4766-A5E6-14B169D76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184"/>
            <a:ext cx="10515600" cy="3262170"/>
          </a:xfrm>
        </p:spPr>
        <p:txBody>
          <a:bodyPr>
            <a:normAutofit/>
          </a:bodyPr>
          <a:lstStyle/>
          <a:p>
            <a:pPr lvl="0" algn="just"/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Prikupljanje ponuda izvršitelja osposobljavanja</a:t>
            </a:r>
          </a:p>
          <a:p>
            <a:pPr algn="just"/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Dostava Obrasca za individualno praćenje programa resocijalizacije kaznenim tijelima, uz obrazloženje načina individualnog praćenja programa resocijalizacije te Obrazac Izjave kojom se ovisnik obvezuje da će se pridržavati obveza u navedenom programu i dati pristanak da se njegovi osobni podaci koriste u informatičkoj bazi podataka koja će se voditi pri Uredu za suzbijanje zlouporabe droga</a:t>
            </a:r>
          </a:p>
          <a:p>
            <a:pPr algn="just"/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Organiziranje provedbe procjene radne sposobnosti od strane liječnika medicine rada te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sprovođenje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zatvorenika na pregled pri medicini rada</a:t>
            </a:r>
          </a:p>
          <a:p>
            <a:pPr algn="just"/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Izrada individualnog programa doškolovanja ili prekvalifikacije svakog pojedinog ovisnika za kojeg je obavljen pregled pri medicini rada te plan provedbe individualnih programa, u suradnji s odgojno-obrazovnim ustanovama 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932621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400ADEB2-36BA-4DC2-A5B2-D2B208A30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570" y="1094011"/>
            <a:ext cx="10515600" cy="4134482"/>
          </a:xfrm>
        </p:spPr>
        <p:txBody>
          <a:bodyPr>
            <a:normAutofit/>
          </a:bodyPr>
          <a:lstStyle/>
          <a:p>
            <a:pPr algn="just"/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Osiguravanje preduvjeta za provođenje programa prekvalifikacije/doškolovanja u kaznenim tijelima</a:t>
            </a:r>
          </a:p>
          <a:p>
            <a:pPr algn="just"/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Privremeno premještanje zatvorenika za potrebe projekta</a:t>
            </a:r>
          </a:p>
          <a:p>
            <a:pPr algn="just"/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Prekvalifikacija/doškolovanje zatvorenika ovisnika</a:t>
            </a:r>
          </a:p>
          <a:p>
            <a:pPr algn="just"/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Praćenje i evaluacija provedbe programa doškolovanja ili prekvalifikacije za svakog pojedinog ovisnika, te svaka 3 mjeseca sastavljanje individualnog izvješća o provedbi programa prekvalifikacije ili doškolovanja </a:t>
            </a:r>
          </a:p>
          <a:p>
            <a:pPr algn="just"/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Od faze informiranja do faze završetka stručnog osposobljavanja, broj zatvorenika koji uspješno završavaju obrazovanje u pravilu je 50% od ukupnog broja prijavljenih u početnoj fazi</a:t>
            </a:r>
          </a:p>
          <a:p>
            <a:pPr algn="just"/>
            <a:r>
              <a:rPr lang="hr-HR" altLang="sr-Latn-RS" sz="1900" dirty="0">
                <a:latin typeface="Calibri" panose="020F0502020204030204" pitchFamily="34" charset="0"/>
                <a:cs typeface="Calibri" panose="020F0502020204030204" pitchFamily="34" charset="0"/>
              </a:rPr>
              <a:t>Razlog tome su specifičnosti zatvorskog sustava - fluktuacije zatvorenika u sustavu (premještaj, uvjetni otpust, istek kazne, liječenje izvan kaznenog tijela), sigurnosni razlozi, procjena radnih sposobnosti te razlika u interesima i obrazovanju samih zatvorenika zbog čega je formiranje grupe velik izazov</a:t>
            </a:r>
            <a:endParaRPr lang="hr-HR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31144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83CBE526-1131-4ABE-B79D-08F8F1F2F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66" y="1083542"/>
            <a:ext cx="10515600" cy="4754550"/>
          </a:xfrm>
        </p:spPr>
        <p:txBody>
          <a:bodyPr>
            <a:normAutofit/>
          </a:bodyPr>
          <a:lstStyle/>
          <a:p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Od 2013. godine bilježi se trend smanjivanja broja zatvorenika ovisnika o drogama, što se povezuje sa smanjivanjem ukupnog broja zatvorenika, ali i sa stupanjem na snagu novog Kaznenog zakona (KZ/11) od 1. siječnja 2013. godine, prema kojem je posjedovanje droga za vlastite potrebe prešlo iz kaznene u sferu prekršajne odgovornosti </a:t>
            </a:r>
          </a:p>
          <a:p>
            <a:pPr algn="just"/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Podaci pokazuju da se u 2012. godini u zatvorskom sustavu u okviru projekta resocijalizacije realiziralo obrazovanje 156 zatvorenika (od toga 11 zatvorenica), a svake sljedeće godine u prosjeku 30 zatvorenika</a:t>
            </a:r>
          </a:p>
          <a:p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U proteklom razdoblju u zatvorskom sustavu </a:t>
            </a:r>
            <a:r>
              <a:rPr lang="hr-HR" sz="190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hr-HR" sz="1900" smtClean="0">
                <a:latin typeface="Calibri" panose="020F0502020204030204" pitchFamily="34" charset="0"/>
                <a:cs typeface="Calibri" panose="020F0502020204030204" pitchFamily="34" charset="0"/>
              </a:rPr>
              <a:t>338 </a:t>
            </a:r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zatvorenika, od kojih je bilo 29 zatvorenica, uspješno završilo programe stručnog osposobljavanja za računalna i grafička zanimanja </a:t>
            </a:r>
          </a:p>
          <a:p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Na temelju iskazanog interesa i kriterija uključivanja u Projekt resocijalizacije, u 2018. godini se u programe izobrazbe planira uključiti 36 zatvorenika za zanimanja: Računalni operater, Program osposobljavanja za tehniku sitotiska,  Soboslikar-ličilac i Keramičar-oblagač</a:t>
            </a:r>
          </a:p>
          <a:p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Faza provedbe za 2018. godinu – po obavijesti Ministarstva znanosti i obrazovanja o sklopljenim ugovorima s izvođačima stručnog osposobljavanja, formirat će se obrazovne grupe i sukladno tome realizirati privremeni premještaj zatvorenika dok traje stručno osposobljavanje</a:t>
            </a:r>
          </a:p>
          <a:p>
            <a:endParaRPr lang="hr-HR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258669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="" xmlns:a16="http://schemas.microsoft.com/office/drawing/2014/main" id="{E7D21FCF-8B89-4D73-88F5-6798CD0A8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109728" indent="0">
              <a:buNone/>
            </a:pPr>
            <a:r>
              <a:rPr lang="hr-HR"/>
              <a:t>				Hvala na pažnji!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11038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Rezervirano mjesto sadržaja 24">
            <a:extLst>
              <a:ext uri="{FF2B5EF4-FFF2-40B4-BE49-F238E27FC236}">
                <a16:creationId xmlns="" xmlns:a16="http://schemas.microsoft.com/office/drawing/2014/main" id="{38777422-22C7-4043-A171-6C21182C7D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4112" y="1764102"/>
            <a:ext cx="2103302" cy="518205"/>
          </a:xfrm>
          <a:prstGeom prst="rect">
            <a:avLst/>
          </a:prstGeom>
        </p:spPr>
      </p:pic>
      <p:sp>
        <p:nvSpPr>
          <p:cNvPr id="24" name="Zaobljeni pravokutnik 4">
            <a:extLst>
              <a:ext uri="{FF2B5EF4-FFF2-40B4-BE49-F238E27FC236}">
                <a16:creationId xmlns="" xmlns:a16="http://schemas.microsoft.com/office/drawing/2014/main" id="{3F4418F1-1F0D-434E-8786-041D61EAD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71" y="365126"/>
            <a:ext cx="10835629" cy="7993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800" b="1" dirty="0">
                <a:latin typeface="Calibri" panose="020F0502020204030204" pitchFamily="34" charset="0"/>
              </a:rPr>
              <a:t>STRUKTURA UPRAVE ZA ZATVORSKI SUSTAV I PROBACIJU</a:t>
            </a:r>
          </a:p>
        </p:txBody>
      </p:sp>
      <p:sp>
        <p:nvSpPr>
          <p:cNvPr id="27" name="Zaobljeni pravokutnik 14">
            <a:extLst>
              <a:ext uri="{FF2B5EF4-FFF2-40B4-BE49-F238E27FC236}">
                <a16:creationId xmlns="" xmlns:a16="http://schemas.microsoft.com/office/drawing/2014/main" id="{12B970EB-28CA-421F-8F3E-0892A459CAD6}"/>
              </a:ext>
            </a:extLst>
          </p:cNvPr>
          <p:cNvSpPr/>
          <p:nvPr/>
        </p:nvSpPr>
        <p:spPr>
          <a:xfrm>
            <a:off x="6333852" y="2657960"/>
            <a:ext cx="5029717" cy="534137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>
                <a:latin typeface="Calibri" panose="020F0502020204030204" pitchFamily="34" charset="0"/>
              </a:rPr>
              <a:t>Služba za koordinaciju i razvoj </a:t>
            </a:r>
            <a:r>
              <a:rPr lang="hr-HR" sz="1600" dirty="0" err="1">
                <a:latin typeface="Calibri" panose="020F0502020204030204" pitchFamily="34" charset="0"/>
              </a:rPr>
              <a:t>probacijskog</a:t>
            </a:r>
            <a:r>
              <a:rPr lang="hr-HR" sz="1600" dirty="0">
                <a:latin typeface="Calibri" panose="020F0502020204030204" pitchFamily="34" charset="0"/>
              </a:rPr>
              <a:t> sustava</a:t>
            </a:r>
          </a:p>
        </p:txBody>
      </p:sp>
      <p:sp>
        <p:nvSpPr>
          <p:cNvPr id="31" name="Zaobljeni pravokutnik 6">
            <a:extLst>
              <a:ext uri="{FF2B5EF4-FFF2-40B4-BE49-F238E27FC236}">
                <a16:creationId xmlns="" xmlns:a16="http://schemas.microsoft.com/office/drawing/2014/main" id="{3796C1F5-87B2-4173-89A1-EE46D40B8265}"/>
              </a:ext>
            </a:extLst>
          </p:cNvPr>
          <p:cNvSpPr/>
          <p:nvPr/>
        </p:nvSpPr>
        <p:spPr>
          <a:xfrm>
            <a:off x="621889" y="2277742"/>
            <a:ext cx="1115736" cy="70676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>
                <a:latin typeface="Calibri" panose="020F0502020204030204" pitchFamily="34" charset="0"/>
              </a:rPr>
              <a:t>Služba za unutarnju kontrolu</a:t>
            </a:r>
          </a:p>
        </p:txBody>
      </p:sp>
      <p:pic>
        <p:nvPicPr>
          <p:cNvPr id="32" name="Slika 31">
            <a:extLst>
              <a:ext uri="{FF2B5EF4-FFF2-40B4-BE49-F238E27FC236}">
                <a16:creationId xmlns="" xmlns:a16="http://schemas.microsoft.com/office/drawing/2014/main" id="{B4B2EAC3-4C3C-463A-BC57-51210BC24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1438" y="2201248"/>
            <a:ext cx="1477420" cy="913425"/>
          </a:xfrm>
          <a:prstGeom prst="rect">
            <a:avLst/>
          </a:prstGeom>
        </p:spPr>
      </p:pic>
      <p:sp>
        <p:nvSpPr>
          <p:cNvPr id="34" name="Zaobljeni pravokutnik 5">
            <a:extLst>
              <a:ext uri="{FF2B5EF4-FFF2-40B4-BE49-F238E27FC236}">
                <a16:creationId xmlns="" xmlns:a16="http://schemas.microsoft.com/office/drawing/2014/main" id="{CEA3053F-794E-4685-9189-6EAE2D33C1B7}"/>
              </a:ext>
            </a:extLst>
          </p:cNvPr>
          <p:cNvSpPr/>
          <p:nvPr/>
        </p:nvSpPr>
        <p:spPr>
          <a:xfrm>
            <a:off x="453652" y="1289829"/>
            <a:ext cx="5275025" cy="2242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sp>
        <p:nvSpPr>
          <p:cNvPr id="35" name="Zaobljeni pravokutnik 6">
            <a:extLst>
              <a:ext uri="{FF2B5EF4-FFF2-40B4-BE49-F238E27FC236}">
                <a16:creationId xmlns="" xmlns:a16="http://schemas.microsoft.com/office/drawing/2014/main" id="{0497C103-3635-466D-BD35-CC6C6C4E4F99}"/>
              </a:ext>
            </a:extLst>
          </p:cNvPr>
          <p:cNvSpPr/>
          <p:nvPr/>
        </p:nvSpPr>
        <p:spPr>
          <a:xfrm>
            <a:off x="518171" y="1551460"/>
            <a:ext cx="2572993" cy="77394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>
                <a:latin typeface="Calibri" panose="020F0502020204030204" pitchFamily="34" charset="0"/>
              </a:rPr>
              <a:t>Služba za unutarnju kontrolu</a:t>
            </a:r>
          </a:p>
        </p:txBody>
      </p:sp>
      <p:sp>
        <p:nvSpPr>
          <p:cNvPr id="36" name="Zaobljeni pravokutnik 7">
            <a:extLst>
              <a:ext uri="{FF2B5EF4-FFF2-40B4-BE49-F238E27FC236}">
                <a16:creationId xmlns="" xmlns:a16="http://schemas.microsoft.com/office/drawing/2014/main" id="{246AEA5F-8095-466C-9D41-D09C8E1E2F48}"/>
              </a:ext>
            </a:extLst>
          </p:cNvPr>
          <p:cNvSpPr/>
          <p:nvPr/>
        </p:nvSpPr>
        <p:spPr>
          <a:xfrm>
            <a:off x="1802641" y="1289829"/>
            <a:ext cx="2638601" cy="207183"/>
          </a:xfrm>
          <a:prstGeom prst="roundRect">
            <a:avLst/>
          </a:prstGeom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b="1" dirty="0">
                <a:latin typeface="Calibri" panose="020F0502020204030204" pitchFamily="34" charset="0"/>
              </a:rPr>
              <a:t>Središnji ured</a:t>
            </a:r>
          </a:p>
        </p:txBody>
      </p:sp>
      <p:sp>
        <p:nvSpPr>
          <p:cNvPr id="37" name="Zaobljeni pravokutnik 8">
            <a:extLst>
              <a:ext uri="{FF2B5EF4-FFF2-40B4-BE49-F238E27FC236}">
                <a16:creationId xmlns="" xmlns:a16="http://schemas.microsoft.com/office/drawing/2014/main" id="{4C006A8E-BAF3-4F2B-BCD2-158A31562FD1}"/>
              </a:ext>
            </a:extLst>
          </p:cNvPr>
          <p:cNvSpPr/>
          <p:nvPr/>
        </p:nvSpPr>
        <p:spPr>
          <a:xfrm>
            <a:off x="3204309" y="1551460"/>
            <a:ext cx="2415136" cy="795337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>
                <a:latin typeface="Calibri" panose="020F0502020204030204" pitchFamily="34" charset="0"/>
              </a:rPr>
              <a:t>Sektor za financije, gospodarske aktivnosti i rad zatvorenika</a:t>
            </a:r>
          </a:p>
        </p:txBody>
      </p:sp>
      <p:sp>
        <p:nvSpPr>
          <p:cNvPr id="38" name="Zaobljeni pravokutnik 9">
            <a:extLst>
              <a:ext uri="{FF2B5EF4-FFF2-40B4-BE49-F238E27FC236}">
                <a16:creationId xmlns="" xmlns:a16="http://schemas.microsoft.com/office/drawing/2014/main" id="{740747EB-77CE-45AA-A35B-E40E78ACE65A}"/>
              </a:ext>
            </a:extLst>
          </p:cNvPr>
          <p:cNvSpPr/>
          <p:nvPr/>
        </p:nvSpPr>
        <p:spPr>
          <a:xfrm>
            <a:off x="4001476" y="2414880"/>
            <a:ext cx="1617967" cy="883685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>
                <a:latin typeface="Calibri" panose="020F0502020204030204" pitchFamily="34" charset="0"/>
              </a:rPr>
              <a:t>Sektor osiguranja</a:t>
            </a:r>
          </a:p>
        </p:txBody>
      </p:sp>
      <p:sp>
        <p:nvSpPr>
          <p:cNvPr id="39" name="Zaobljeni pravokutnik 10">
            <a:extLst>
              <a:ext uri="{FF2B5EF4-FFF2-40B4-BE49-F238E27FC236}">
                <a16:creationId xmlns="" xmlns:a16="http://schemas.microsoft.com/office/drawing/2014/main" id="{61C9B024-633E-47CC-B9B9-AA79B3656594}"/>
              </a:ext>
            </a:extLst>
          </p:cNvPr>
          <p:cNvSpPr/>
          <p:nvPr/>
        </p:nvSpPr>
        <p:spPr>
          <a:xfrm>
            <a:off x="518172" y="2411009"/>
            <a:ext cx="1724843" cy="88368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>
                <a:latin typeface="Calibri" panose="020F0502020204030204" pitchFamily="34" charset="0"/>
              </a:rPr>
              <a:t>Sektor općih i pravnih poslova</a:t>
            </a:r>
          </a:p>
        </p:txBody>
      </p:sp>
      <p:sp>
        <p:nvSpPr>
          <p:cNvPr id="40" name="Zaobljeni pravokutnik 11">
            <a:extLst>
              <a:ext uri="{FF2B5EF4-FFF2-40B4-BE49-F238E27FC236}">
                <a16:creationId xmlns="" xmlns:a16="http://schemas.microsoft.com/office/drawing/2014/main" id="{9FEA7E58-5176-4947-8270-A4CFD6D01082}"/>
              </a:ext>
            </a:extLst>
          </p:cNvPr>
          <p:cNvSpPr/>
          <p:nvPr/>
        </p:nvSpPr>
        <p:spPr>
          <a:xfrm>
            <a:off x="2321170" y="2414880"/>
            <a:ext cx="1601544" cy="886009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>
                <a:latin typeface="Calibri" panose="020F0502020204030204" pitchFamily="34" charset="0"/>
              </a:rPr>
              <a:t>Sektor tretmana</a:t>
            </a:r>
          </a:p>
        </p:txBody>
      </p:sp>
      <p:sp>
        <p:nvSpPr>
          <p:cNvPr id="41" name="Zaobljeni pravokutnik 17">
            <a:extLst>
              <a:ext uri="{FF2B5EF4-FFF2-40B4-BE49-F238E27FC236}">
                <a16:creationId xmlns="" xmlns:a16="http://schemas.microsoft.com/office/drawing/2014/main" id="{DC4750FC-C81A-4C3E-9ADB-D7CDD23DBCE8}"/>
              </a:ext>
            </a:extLst>
          </p:cNvPr>
          <p:cNvSpPr/>
          <p:nvPr/>
        </p:nvSpPr>
        <p:spPr>
          <a:xfrm>
            <a:off x="453653" y="3610708"/>
            <a:ext cx="1477785" cy="2982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1600" b="1" u="sng" dirty="0">
                <a:latin typeface="Calibri" panose="020F0502020204030204" pitchFamily="34" charset="0"/>
              </a:rPr>
              <a:t>Kaznionice</a:t>
            </a:r>
            <a:r>
              <a:rPr lang="hr-HR" sz="1600" dirty="0">
                <a:latin typeface="Calibri" panose="020F0502020204030204" pitchFamily="34" charset="0"/>
              </a:rPr>
              <a:t> u: </a:t>
            </a:r>
          </a:p>
          <a:p>
            <a:pPr algn="ctr">
              <a:defRPr/>
            </a:pPr>
            <a:r>
              <a:rPr lang="hr-HR" sz="1600" dirty="0">
                <a:latin typeface="Calibri" panose="020F0502020204030204" pitchFamily="34" charset="0"/>
              </a:rPr>
              <a:t>Glini, Lepoglavi, </a:t>
            </a:r>
            <a:r>
              <a:rPr lang="hr-HR" sz="1600" dirty="0" err="1">
                <a:latin typeface="Calibri" panose="020F0502020204030204" pitchFamily="34" charset="0"/>
              </a:rPr>
              <a:t>Lipovici</a:t>
            </a:r>
            <a:r>
              <a:rPr lang="hr-HR" sz="1600" dirty="0">
                <a:latin typeface="Calibri" panose="020F0502020204030204" pitchFamily="34" charset="0"/>
              </a:rPr>
              <a:t> - </a:t>
            </a:r>
            <a:r>
              <a:rPr lang="hr-HR" sz="1600" dirty="0" err="1">
                <a:latin typeface="Calibri" panose="020F0502020204030204" pitchFamily="34" charset="0"/>
              </a:rPr>
              <a:t>Popovači</a:t>
            </a:r>
            <a:r>
              <a:rPr lang="hr-HR" sz="1600" dirty="0">
                <a:latin typeface="Calibri" panose="020F0502020204030204" pitchFamily="34" charset="0"/>
              </a:rPr>
              <a:t>, Požegi, Turopolju, </a:t>
            </a:r>
            <a:r>
              <a:rPr lang="hr-HR" sz="1600" dirty="0" err="1">
                <a:latin typeface="Calibri" panose="020F0502020204030204" pitchFamily="34" charset="0"/>
              </a:rPr>
              <a:t>Valturi</a:t>
            </a:r>
            <a:r>
              <a:rPr lang="hr-HR" sz="1600" dirty="0">
                <a:latin typeface="Calibri" panose="020F0502020204030204" pitchFamily="34" charset="0"/>
              </a:rPr>
              <a:t> te Zatvorska bolnica u Zagrebu</a:t>
            </a:r>
          </a:p>
        </p:txBody>
      </p:sp>
      <p:sp>
        <p:nvSpPr>
          <p:cNvPr id="42" name="Zaobljeni pravokutnik 18">
            <a:extLst>
              <a:ext uri="{FF2B5EF4-FFF2-40B4-BE49-F238E27FC236}">
                <a16:creationId xmlns="" xmlns:a16="http://schemas.microsoft.com/office/drawing/2014/main" id="{43AF3BDC-CB1A-4961-924E-49D9BDAE37BD}"/>
              </a:ext>
            </a:extLst>
          </p:cNvPr>
          <p:cNvSpPr/>
          <p:nvPr/>
        </p:nvSpPr>
        <p:spPr>
          <a:xfrm>
            <a:off x="2232486" y="3610708"/>
            <a:ext cx="1669317" cy="2982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b="1" u="sng" dirty="0">
                <a:latin typeface="Calibri" panose="020F0502020204030204" pitchFamily="34" charset="0"/>
              </a:rPr>
              <a:t>Zatvori</a:t>
            </a:r>
            <a:r>
              <a:rPr lang="hr-HR" sz="1600" dirty="0">
                <a:latin typeface="Calibri" panose="020F0502020204030204" pitchFamily="34" charset="0"/>
              </a:rPr>
              <a:t> u: Bjelovaru, Dubrovniku, Gospiću, Karlovcu, Osijeku, Požegi, Puli-Pola, Rijeci, Sisku, Splitu, Šibeniku, Varaždinu, Zadru i Zagrebu</a:t>
            </a:r>
          </a:p>
        </p:txBody>
      </p:sp>
      <p:sp>
        <p:nvSpPr>
          <p:cNvPr id="43" name="Zaobljeni pravokutnik 19">
            <a:extLst>
              <a:ext uri="{FF2B5EF4-FFF2-40B4-BE49-F238E27FC236}">
                <a16:creationId xmlns="" xmlns:a16="http://schemas.microsoft.com/office/drawing/2014/main" id="{BF65FB08-BF09-499A-9A24-55A2E62467E0}"/>
              </a:ext>
            </a:extLst>
          </p:cNvPr>
          <p:cNvSpPr/>
          <p:nvPr/>
        </p:nvSpPr>
        <p:spPr>
          <a:xfrm>
            <a:off x="4090254" y="3610708"/>
            <a:ext cx="1638423" cy="987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b="1" u="sng" dirty="0">
                <a:latin typeface="Calibri" panose="020F0502020204030204" pitchFamily="34" charset="0"/>
              </a:rPr>
              <a:t>Odgojni zavodi </a:t>
            </a:r>
            <a:r>
              <a:rPr lang="hr-HR" sz="1600" dirty="0">
                <a:latin typeface="Calibri" panose="020F0502020204030204" pitchFamily="34" charset="0"/>
              </a:rPr>
              <a:t>u:</a:t>
            </a:r>
          </a:p>
          <a:p>
            <a:pPr algn="ctr">
              <a:defRPr/>
            </a:pPr>
            <a:r>
              <a:rPr lang="hr-HR" sz="1600" dirty="0">
                <a:latin typeface="Calibri" panose="020F0502020204030204" pitchFamily="34" charset="0"/>
              </a:rPr>
              <a:t>Požegi,</a:t>
            </a:r>
          </a:p>
          <a:p>
            <a:pPr algn="ctr">
              <a:defRPr/>
            </a:pPr>
            <a:r>
              <a:rPr lang="hr-HR" sz="1600" dirty="0">
                <a:latin typeface="Calibri" panose="020F0502020204030204" pitchFamily="34" charset="0"/>
              </a:rPr>
              <a:t>Turopolju</a:t>
            </a:r>
          </a:p>
        </p:txBody>
      </p:sp>
      <p:sp>
        <p:nvSpPr>
          <p:cNvPr id="44" name="Zaobljeni pravokutnik 20">
            <a:extLst>
              <a:ext uri="{FF2B5EF4-FFF2-40B4-BE49-F238E27FC236}">
                <a16:creationId xmlns="" xmlns:a16="http://schemas.microsoft.com/office/drawing/2014/main" id="{43B3C447-520E-4CF1-918C-599ED1319D22}"/>
              </a:ext>
            </a:extLst>
          </p:cNvPr>
          <p:cNvSpPr/>
          <p:nvPr/>
        </p:nvSpPr>
        <p:spPr>
          <a:xfrm>
            <a:off x="4090253" y="4747359"/>
            <a:ext cx="1638423" cy="835025"/>
          </a:xfrm>
          <a:prstGeom prst="roundRect">
            <a:avLst>
              <a:gd name="adj" fmla="val 214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>
                <a:latin typeface="Calibri" panose="020F0502020204030204" pitchFamily="34" charset="0"/>
              </a:rPr>
              <a:t>Centar za dijagnostiku u Zagrebu</a:t>
            </a:r>
          </a:p>
        </p:txBody>
      </p:sp>
      <p:sp>
        <p:nvSpPr>
          <p:cNvPr id="45" name="Zaobljeni pravokutnik 21">
            <a:extLst>
              <a:ext uri="{FF2B5EF4-FFF2-40B4-BE49-F238E27FC236}">
                <a16:creationId xmlns="" xmlns:a16="http://schemas.microsoft.com/office/drawing/2014/main" id="{C7000B46-DC87-4413-B544-CE165B3E5965}"/>
              </a:ext>
            </a:extLst>
          </p:cNvPr>
          <p:cNvSpPr/>
          <p:nvPr/>
        </p:nvSpPr>
        <p:spPr>
          <a:xfrm>
            <a:off x="4106862" y="5757863"/>
            <a:ext cx="1621815" cy="835025"/>
          </a:xfrm>
          <a:prstGeom prst="roundRect">
            <a:avLst>
              <a:gd name="adj" fmla="val 214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600" dirty="0">
                <a:latin typeface="Calibri" panose="020F0502020204030204" pitchFamily="34" charset="0"/>
              </a:rPr>
              <a:t>Centar za izobrazbu</a:t>
            </a:r>
          </a:p>
        </p:txBody>
      </p:sp>
      <p:sp>
        <p:nvSpPr>
          <p:cNvPr id="21" name="Zaobljeni pravokutnik 5">
            <a:extLst>
              <a:ext uri="{FF2B5EF4-FFF2-40B4-BE49-F238E27FC236}">
                <a16:creationId xmlns="" xmlns:a16="http://schemas.microsoft.com/office/drawing/2014/main" id="{CEA3053F-794E-4685-9189-6EAE2D33C1B7}"/>
              </a:ext>
            </a:extLst>
          </p:cNvPr>
          <p:cNvSpPr/>
          <p:nvPr/>
        </p:nvSpPr>
        <p:spPr>
          <a:xfrm>
            <a:off x="6333852" y="1304397"/>
            <a:ext cx="5029717" cy="813572"/>
          </a:xfrm>
          <a:prstGeom prst="roundRect">
            <a:avLst/>
          </a:prstGeom>
          <a:solidFill>
            <a:srgbClr val="A365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b="1" dirty="0"/>
              <a:t>Sektor za probaciju</a:t>
            </a:r>
          </a:p>
        </p:txBody>
      </p:sp>
      <p:sp>
        <p:nvSpPr>
          <p:cNvPr id="23" name="Zaobljeni pravokutnik 5">
            <a:extLst>
              <a:ext uri="{FF2B5EF4-FFF2-40B4-BE49-F238E27FC236}">
                <a16:creationId xmlns="" xmlns:a16="http://schemas.microsoft.com/office/drawing/2014/main" id="{CEA3053F-794E-4685-9189-6EAE2D33C1B7}"/>
              </a:ext>
            </a:extLst>
          </p:cNvPr>
          <p:cNvSpPr/>
          <p:nvPr/>
        </p:nvSpPr>
        <p:spPr>
          <a:xfrm>
            <a:off x="6333852" y="3663454"/>
            <a:ext cx="5029717" cy="2929434"/>
          </a:xfrm>
          <a:prstGeom prst="roundRect">
            <a:avLst/>
          </a:prstGeom>
          <a:solidFill>
            <a:srgbClr val="A365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b="1" dirty="0"/>
              <a:t>Probacijski uredi:</a:t>
            </a:r>
          </a:p>
          <a:p>
            <a:pPr algn="ctr">
              <a:defRPr/>
            </a:pPr>
            <a:r>
              <a:rPr lang="hr-HR" dirty="0"/>
              <a:t>Bjalovar, Dubrovnik,</a:t>
            </a:r>
          </a:p>
          <a:p>
            <a:pPr algn="ctr">
              <a:defRPr/>
            </a:pPr>
            <a:r>
              <a:rPr lang="hr-HR" dirty="0"/>
              <a:t>Gospić,Osijek,</a:t>
            </a:r>
          </a:p>
          <a:p>
            <a:pPr algn="ctr">
              <a:defRPr/>
            </a:pPr>
            <a:r>
              <a:rPr lang="hr-HR" dirty="0"/>
              <a:t>Požega, Pula, Rijeka,</a:t>
            </a:r>
          </a:p>
          <a:p>
            <a:pPr algn="ctr">
              <a:defRPr/>
            </a:pPr>
            <a:r>
              <a:rPr lang="hr-HR" dirty="0"/>
              <a:t>Sisak, Split,</a:t>
            </a:r>
          </a:p>
          <a:p>
            <a:pPr algn="ctr">
              <a:defRPr/>
            </a:pPr>
            <a:r>
              <a:rPr lang="hr-HR" dirty="0"/>
              <a:t>Varaždin, Vukovar,</a:t>
            </a:r>
          </a:p>
          <a:p>
            <a:pPr algn="ctr">
              <a:defRPr/>
            </a:pPr>
            <a:r>
              <a:rPr lang="hr-HR" dirty="0"/>
              <a:t>Zadar,</a:t>
            </a:r>
          </a:p>
          <a:p>
            <a:pPr algn="ctr">
              <a:defRPr/>
            </a:pPr>
            <a:r>
              <a:rPr lang="hr-HR" dirty="0"/>
              <a:t>Zagreb I, Zagreb II</a:t>
            </a:r>
          </a:p>
        </p:txBody>
      </p:sp>
    </p:spTree>
    <p:extLst>
      <p:ext uri="{BB962C8B-B14F-4D97-AF65-F5344CB8AC3E}">
        <p14:creationId xmlns:p14="http://schemas.microsoft.com/office/powerpoint/2010/main" xmlns="" val="244847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FBC57621-8FAF-474E-8ED9-1D4CA93D8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Mjera istražnog zatvora, kazna zatvora izrečena u kaznenom postupku u trajanju do 6 mjeseci, kazna zatvora izrečena u prekršajnom ili drugom sudskom postupku te kazna zatvora kojom je zamijenjena novčana kazna izvršava se u </a:t>
            </a:r>
            <a:r>
              <a:rPr lang="hr-HR" altLang="sr-Latn-R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zatvora</a:t>
            </a:r>
          </a:p>
          <a:p>
            <a:pPr algn="just">
              <a:lnSpc>
                <a:spcPct val="110000"/>
              </a:lnSpc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Kazna zatvora izrečena u kaznenom postupku u trajanju duljem od 6 mjeseci izvršava se u </a:t>
            </a:r>
            <a:r>
              <a:rPr lang="hr-HR" altLang="sr-Latn-R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kaznionica</a:t>
            </a:r>
          </a:p>
          <a:p>
            <a:pPr algn="just">
              <a:lnSpc>
                <a:spcPct val="110000"/>
              </a:lnSpc>
            </a:pPr>
            <a:r>
              <a:rPr lang="hr-HR" altLang="sr-Latn-R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Odgojna mjera upućivanja u odgojni zavod </a:t>
            </a: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izvršava se u odgojnim zavodima u Požegi i Turopolju</a:t>
            </a:r>
          </a:p>
          <a:p>
            <a:pPr algn="just">
              <a:lnSpc>
                <a:spcPct val="110000"/>
              </a:lnSpc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Kazna zatvora dulja od 6 mjeseci </a:t>
            </a:r>
            <a:r>
              <a:rPr lang="hr-HR" altLang="sr-Latn-R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zatvorenice </a:t>
            </a: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izvršava se u zatvorenom, poluotvorenom i otvorenom odjelu Kaznionice u Požegi</a:t>
            </a:r>
          </a:p>
          <a:p>
            <a:pPr algn="just">
              <a:lnSpc>
                <a:spcPct val="110000"/>
              </a:lnSpc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Kazna </a:t>
            </a:r>
            <a:r>
              <a:rPr lang="hr-HR" altLang="sr-Latn-R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maloljetničkog</a:t>
            </a: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 zatvora izvršava se u posebnim odjelima Kaznionice u Požegi </a:t>
            </a:r>
          </a:p>
          <a:p>
            <a:pPr algn="just">
              <a:lnSpc>
                <a:spcPct val="110000"/>
              </a:lnSpc>
            </a:pPr>
            <a:endParaRPr lang="hr-HR" altLang="sr-Latn-RS" b="1" dirty="0">
              <a:solidFill>
                <a:srgbClr val="6594D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</a:pPr>
            <a:endParaRPr lang="hr-HR" altLang="sr-Latn-RS" b="1" dirty="0">
              <a:solidFill>
                <a:srgbClr val="6594D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</a:pPr>
            <a:endParaRPr lang="hr-HR" altLang="sr-Latn-RS" b="1" dirty="0">
              <a:solidFill>
                <a:srgbClr val="6594D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</a:pPr>
            <a:endParaRPr lang="hr-HR" altLang="sr-Latn-RS" b="1" dirty="0">
              <a:solidFill>
                <a:srgbClr val="6594D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hr-HR" altLang="sr-Latn-RS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hr-HR" altLang="sr-Latn-RS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hr-HR" altLang="sr-Latn-RS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endParaRPr lang="hr-HR" altLang="sr-Latn-RS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4D21409-B43F-44E9-9D31-15BA986E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ZATVORI , KAZNIONICE I ODGOJNI ZAVODI</a:t>
            </a:r>
            <a:endParaRPr lang="hr-H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13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4ED3DFD6-5CF3-4958-ABE0-B6A2B6BC8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defRPr/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Zatvorenike osuđene na kaznu zatvora do 6 mjeseci ili kojima ostatak kazne ne prelazi 6 mjeseci, sudac izvršenja upućuje</a:t>
            </a:r>
            <a:r>
              <a:rPr lang="hr-HR" altLang="sr-Latn-RS" sz="18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sr-Latn-R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zatvor prema mjestu prebivališta zatvorenika</a:t>
            </a:r>
            <a:r>
              <a:rPr lang="hr-HR" altLang="sr-Latn-RS" sz="18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5000"/>
              </a:lnSpc>
              <a:buNone/>
              <a:defRPr/>
            </a:pPr>
            <a:endParaRPr lang="hr-HR" altLang="sr-Latn-RS" sz="18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defRPr/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Zatvorenike koji su osuđeni na kaznu zatvora </a:t>
            </a:r>
            <a:r>
              <a:rPr lang="hr-HR" altLang="sr-Latn-R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dulju od 6 mjeseci </a:t>
            </a: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sudac izvršenja upućuje u </a:t>
            </a:r>
            <a:r>
              <a:rPr lang="hr-HR" altLang="sr-Latn-R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Centar za dijagnostiku u Zagrebu</a:t>
            </a:r>
            <a:r>
              <a:rPr lang="hr-HR" altLang="sr-Latn-RS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hr-HR" altLang="sr-Latn-RS" sz="1800" b="1" dirty="0">
                <a:solidFill>
                  <a:srgbClr val="6594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defRPr/>
            </a:pPr>
            <a:endParaRPr lang="hr-HR" altLang="sr-Latn-RS" sz="1800" dirty="0">
              <a:solidFill>
                <a:srgbClr val="6594D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  <a:defRPr/>
            </a:pPr>
            <a:r>
              <a:rPr lang="hr-HR" altLang="sr-Latn-RS" sz="18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U Centru za dijagnostiku u Zagrebu obavljaju se poslovi medicinske, socijalne, psihološke, pedagoške i kriminološke obrade zatvorenika koji su upućeni na izdržavanje kazne zatvora dulje od 6 mjeseci. Stručni tim Centra za dijagnostiku (psiholog, socijalni radnik, pravnik-kriminolog i liječnik) izrađuje prijedlog kaznenog tijela u kojem će zatvorenik nastaviti izdržavati kaznu te prijedlog pojedinačnog programa izvršavanja kazne zatvora. Rješenje o upućivanju donosi Središnji ured Uprave za zatvorski sustav.</a:t>
            </a:r>
          </a:p>
          <a:p>
            <a:endParaRPr lang="hr-HR" sz="1800" dirty="0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4833573-1813-4B9B-A52D-96B43AC83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CENTAR ZA DIJAGNOSTIKU U ZAGREBU</a:t>
            </a:r>
            <a:endParaRPr lang="hr-H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098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6921B63E-B841-402D-B280-FF440CF01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altLang="sr-Latn-R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Tretman = psihosocijalni tretman + farmakoterapija</a:t>
            </a:r>
          </a:p>
          <a:p>
            <a:pPr algn="just">
              <a:buNone/>
            </a:pPr>
            <a:r>
              <a:rPr lang="hr-HR" altLang="sr-Latn-RS" sz="18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Cjeloviti tretman može se adekvatno primjenjivati samo na kategoriju </a:t>
            </a:r>
            <a:r>
              <a:rPr lang="hr-HR" altLang="sr-Latn-R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zatvorenika i maloljetnika kojima je izrečena kazna zatvora, odnosno odgojna mjera</a:t>
            </a:r>
            <a:r>
              <a:rPr lang="hr-HR" altLang="sr-Latn-RS" sz="18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dok je na ostale kategorije ograničeno primjenjiv zbog presumpcije nevinosti, kratkoće boravka u zatvoru i/ili neizvjesne duljine boravka u zatvoru. </a:t>
            </a:r>
          </a:p>
          <a:p>
            <a:pPr>
              <a:buNone/>
            </a:pPr>
            <a:endParaRPr lang="hr-HR" altLang="sr-Latn-RS" sz="1800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hr-HR" altLang="sr-Latn-RS" sz="18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Stoga je kod zatvorenika u istražnom zatvoru i kažnjenika u tretmanu ovisnosti naglasak na zdravstvenom zbrinjavanju i farmakoterapiji, dok je kod pravomoćno osuđenih zatvorenika naglasak na psihosocijalnom tretmanu u kombinaciji s farmakoterapijom (farmakoterapija primarno kod opijatskih ovisnika).</a:t>
            </a:r>
          </a:p>
          <a:p>
            <a:endParaRPr lang="hr-HR" dirty="0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33B2EAD-3E76-43EA-8523-D6DEBEDD3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MOGUĆNOSTI TRETMANA U ODNOSU NA KAZNENOPRAVNI STATUS </a:t>
            </a:r>
            <a:endParaRPr lang="hr-H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762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>
            <a:extLst>
              <a:ext uri="{FF2B5EF4-FFF2-40B4-BE49-F238E27FC236}">
                <a16:creationId xmlns="" xmlns:a16="http://schemas.microsoft.com/office/drawing/2014/main" id="{66F0C3B1-E952-42C6-879E-D61F9D39F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255588" algn="just">
              <a:spcAft>
                <a:spcPct val="15000"/>
              </a:spcAft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Glavna svrha izvršavanja kazne zatvora jest, uz čovječno postupanje i poštovanje dostojanstva osobe koja se nalazi na izdržavanju kazne zatvora, njegovo </a:t>
            </a:r>
            <a:r>
              <a:rPr lang="hr-HR" altLang="sr-Latn-RS" sz="1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osposobljavanje za život na slobodi u skladu sa zakonom i društvenim pravilima</a:t>
            </a:r>
            <a:r>
              <a:rPr lang="hr-HR" altLang="sr-Latn-RS" sz="18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(čl. 2. Zakona o izvršavanju kazne zatvora)</a:t>
            </a:r>
          </a:p>
          <a:p>
            <a:pPr marL="365125" indent="-255588" algn="just">
              <a:spcAft>
                <a:spcPct val="15000"/>
              </a:spcAft>
              <a:buNone/>
            </a:pPr>
            <a:endParaRPr lang="hr-HR" altLang="sr-Latn-RS" sz="1800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125" indent="-255588" algn="just">
              <a:spcAft>
                <a:spcPct val="15000"/>
              </a:spcAft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REHABILITACIJSKI KONCEPT TEMELJI SE NA SLJEDEĆIM ELEMENTIMA:</a:t>
            </a:r>
          </a:p>
          <a:p>
            <a:pPr marL="762000" lvl="1" indent="-285750" algn="just"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procjena rizičnosti i razvrstavanje zatvorenika</a:t>
            </a:r>
          </a:p>
          <a:p>
            <a:pPr marL="762000" lvl="1" indent="-285750" algn="just"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individualizacija kazne (POJEDINAČNI PROGRAM IZVRŠAVANJA KAZNE ZATVORA)</a:t>
            </a:r>
          </a:p>
          <a:p>
            <a:pPr marL="762000" lvl="1" indent="-285750" algn="just"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opći programi tretmana </a:t>
            </a:r>
          </a:p>
          <a:p>
            <a:pPr marL="762000" lvl="1" indent="-285750" algn="just">
              <a:spcAft>
                <a:spcPct val="15000"/>
              </a:spcAft>
              <a:buFont typeface="Wingdings" panose="05000000000000000000" pitchFamily="2" charset="2"/>
              <a:buChar char="Ø"/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posebni programi tretmana</a:t>
            </a:r>
          </a:p>
          <a:p>
            <a:endParaRPr lang="hr-HR" dirty="0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94F1258-609C-475B-AE05-77F466835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REHABILITACIJSKI KONCEPT </a:t>
            </a:r>
            <a:endParaRPr lang="hr-H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21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B38BEE75-B193-41F5-94A6-1365BE3C6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r-HR" altLang="sr-Latn-RS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hr-HR" altLang="sr-Latn-RS" sz="19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Opći i posebni programi tretmana zatvorenika (pa tako i ovisnika) provode se </a:t>
            </a:r>
            <a:r>
              <a:rPr lang="hr-HR" altLang="sr-Latn-RS" sz="19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suradnji odjela tretmana s drugim odjelima </a:t>
            </a:r>
            <a:r>
              <a:rPr lang="hr-HR" altLang="sr-Latn-RS" sz="1900" dirty="0">
                <a:solidFill>
                  <a:srgbClr val="6594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hr-HR" altLang="sr-Latn-RS" sz="19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odjelom osiguranja, odjelom za rad i strukovnu izobrazbu, odjelom zdravstvene zaštite </a:t>
            </a:r>
          </a:p>
          <a:p>
            <a:pPr marL="0" indent="0">
              <a:buNone/>
            </a:pPr>
            <a:r>
              <a:rPr lang="hr-HR" altLang="sr-Latn-RS" sz="19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OPĆI PROGRAMI </a:t>
            </a:r>
            <a:r>
              <a:rPr lang="hr-HR" altLang="sr-Latn-RS" sz="19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podrazumijevaju izobrazbu, rad i organizaciju slobodnog vremena 	zatvorenika, 	individualno i grupno savjetovanje, mjere pripreme postpenalnog prihvata, a</a:t>
            </a:r>
            <a:r>
              <a:rPr lang="hr-HR" altLang="sr-Latn-RS" sz="1900" dirty="0">
                <a:solidFill>
                  <a:srgbClr val="6594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altLang="sr-Latn-RS" sz="19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primjenjuju se </a:t>
            </a:r>
            <a:r>
              <a:rPr lang="hr-HR" altLang="sr-Latn-RS" sz="1900" u="sng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prema </a:t>
            </a:r>
            <a:r>
              <a:rPr lang="hr-HR" altLang="sr-Latn-RS" sz="19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r-HR" altLang="sr-Latn-RS" sz="1900" u="sng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svim zatvorenicima </a:t>
            </a:r>
          </a:p>
          <a:p>
            <a:pPr marL="0" indent="0">
              <a:buNone/>
            </a:pPr>
            <a:r>
              <a:rPr lang="hr-HR" altLang="sr-Latn-RS" sz="19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POSEBNI PROGRAMI  </a:t>
            </a:r>
            <a:r>
              <a:rPr lang="hr-HR" altLang="sr-Latn-RS" sz="19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usmjereni su na otklanjanje </a:t>
            </a:r>
            <a:r>
              <a:rPr lang="hr-HR" altLang="sr-Latn-RS" sz="1900" u="sng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dinamičkih faktora rizika </a:t>
            </a:r>
            <a:r>
              <a:rPr lang="hr-HR" altLang="sr-Latn-RS" sz="19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ponovno 	počinjenje kaznenog djela</a:t>
            </a:r>
          </a:p>
          <a:p>
            <a:pPr marL="0" indent="0">
              <a:buNone/>
            </a:pPr>
            <a:r>
              <a:rPr lang="hr-HR" altLang="sr-Latn-RS" sz="19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	</a:t>
            </a:r>
            <a:r>
              <a:rPr lang="hr-HR" altLang="sr-Latn-RS" sz="19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TRETMAN OVISNIKA O DROGAMA </a:t>
            </a:r>
          </a:p>
          <a:p>
            <a:pPr marL="0" indent="0">
              <a:buNone/>
            </a:pPr>
            <a:r>
              <a:rPr lang="hr-H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individualni psihosocijalni tretman </a:t>
            </a:r>
          </a:p>
          <a:p>
            <a:pPr marL="0" indent="0">
              <a:buNone/>
            </a:pPr>
            <a:r>
              <a:rPr lang="hr-H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grupni psihosocijalni tretman kroz provođenje posebnih programa tretmana 			ovisnika - modificirana terapijska zajednica po principu klubova liječenih 				ovisnika(KLO) te strukturirani programi psihosocijalnog tretmana ovisnika</a:t>
            </a:r>
            <a:r>
              <a:rPr lang="hr-HR" altLang="sr-Latn-RS" sz="19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			(PORTOs </a:t>
            </a:r>
            <a:r>
              <a:rPr lang="hr-HR" sz="1900" b="1" dirty="0">
                <a:solidFill>
                  <a:srgbClr val="36609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</a:t>
            </a:r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revencija</a:t>
            </a:r>
            <a:r>
              <a:rPr lang="hr-HR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900" b="1" dirty="0">
                <a:solidFill>
                  <a:srgbClr val="36609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visničkog</a:t>
            </a:r>
            <a:r>
              <a:rPr lang="hr-HR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900" b="1" dirty="0">
                <a:solidFill>
                  <a:srgbClr val="36609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ecidiva</a:t>
            </a:r>
            <a:r>
              <a:rPr lang="hr-HR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900" b="1" dirty="0">
                <a:solidFill>
                  <a:srgbClr val="36609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reningom i</a:t>
            </a:r>
            <a:r>
              <a:rPr lang="hr-HR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900" b="1" dirty="0">
                <a:solidFill>
                  <a:srgbClr val="36609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naživanjem) </a:t>
            </a:r>
            <a:endParaRPr lang="en-US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altLang="sr-Latn-RS" sz="1900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buNone/>
            </a:pPr>
            <a:endParaRPr lang="hr-HR" dirty="0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E5ECAE1-B312-42AD-A34B-3EC9D37F4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6594D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TRETMAN ZATVORENIKA</a:t>
            </a:r>
            <a:endParaRPr lang="hr-H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687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7627A3C4-8CE9-4B35-A7B6-158FDF5BF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ct val="30000"/>
              </a:spcAft>
            </a:pPr>
            <a:r>
              <a:rPr lang="hr-HR" altLang="sr-Latn-RS" dirty="0">
                <a:latin typeface="Calibri" panose="020F0502020204030204" pitchFamily="34" charset="0"/>
                <a:cs typeface="Calibri" panose="020F0502020204030204" pitchFamily="34" charset="0"/>
              </a:rPr>
              <a:t>jedan je od osnovnih elemenata pojedinačnog programa izvršavanja kazne zatvora</a:t>
            </a:r>
          </a:p>
          <a:p>
            <a:pPr algn="just">
              <a:lnSpc>
                <a:spcPct val="115000"/>
              </a:lnSpc>
              <a:spcAft>
                <a:spcPct val="30000"/>
              </a:spcAft>
            </a:pPr>
            <a:r>
              <a:rPr lang="hr-HR" altLang="sr-Latn-RS" dirty="0">
                <a:latin typeface="Calibri" panose="020F0502020204030204" pitchFamily="34" charset="0"/>
                <a:cs typeface="Calibri" panose="020F0502020204030204" pitchFamily="34" charset="0"/>
              </a:rPr>
              <a:t>Program pripreme za otpust i pomoć nakon otpusta planira se od početka izdržavanja kazne kroz odredbe pojedinačnog programa. Sve aktivnosti/ programi u koje se zatvorenik uključuje tijekom izvršavanja kazne imaju za cilj ispunjavanje svrhe izvršavanja kazne, odnosno osposobljavanje za život na slobodi.</a:t>
            </a:r>
          </a:p>
          <a:p>
            <a:pPr algn="just">
              <a:lnSpc>
                <a:spcPct val="115000"/>
              </a:lnSpc>
              <a:spcAft>
                <a:spcPct val="30000"/>
              </a:spcAft>
            </a:pPr>
            <a:r>
              <a:rPr lang="hr-HR" altLang="sr-Latn-RS" dirty="0">
                <a:latin typeface="Calibri" panose="020F0502020204030204" pitchFamily="34" charset="0"/>
                <a:cs typeface="Calibri" panose="020F0502020204030204" pitchFamily="34" charset="0"/>
              </a:rPr>
              <a:t>Kroz rad, slobodne aktivnosti, uključivanje u posebne i edukativno-razvojne programe, te osobito dodir s vanjskim svijetom utječe se na smanjivanje štetnih posljedica koje nastaju lišavanjem slobode (socijalna isključenost, gubitak zaposlenja, redukcija obiteljskih kontakata,  prekid emocionalnih veza i sl.).</a:t>
            </a:r>
          </a:p>
          <a:p>
            <a:pPr algn="just">
              <a:lnSpc>
                <a:spcPct val="115000"/>
              </a:lnSpc>
              <a:spcAft>
                <a:spcPct val="30000"/>
              </a:spcAft>
            </a:pPr>
            <a:r>
              <a:rPr lang="hr-HR" altLang="sr-Latn-RS" dirty="0">
                <a:latin typeface="Calibri" panose="020F0502020204030204" pitchFamily="34" charset="0"/>
                <a:cs typeface="Calibri" panose="020F0502020204030204" pitchFamily="34" charset="0"/>
              </a:rPr>
              <a:t>Mjere pripreme </a:t>
            </a:r>
            <a:r>
              <a:rPr lang="hr-HR" altLang="sr-Latn-RS" dirty="0" err="1">
                <a:latin typeface="Calibri" panose="020F0502020204030204" pitchFamily="34" charset="0"/>
                <a:cs typeface="Calibri" panose="020F0502020204030204" pitchFamily="34" charset="0"/>
              </a:rPr>
              <a:t>poslijepenalnog</a:t>
            </a:r>
            <a:r>
              <a:rPr lang="hr-HR" altLang="sr-Latn-RS" dirty="0">
                <a:latin typeface="Calibri" panose="020F0502020204030204" pitchFamily="34" charset="0"/>
                <a:cs typeface="Calibri" panose="020F0502020204030204" pitchFamily="34" charset="0"/>
              </a:rPr>
              <a:t> prihvata intenziviraju se najkasnije tri mjeseca prije otpusta zatvorenika</a:t>
            </a:r>
          </a:p>
          <a:p>
            <a:pPr algn="just">
              <a:lnSpc>
                <a:spcPct val="115000"/>
              </a:lnSpc>
              <a:spcAft>
                <a:spcPct val="30000"/>
              </a:spcAft>
            </a:pPr>
            <a:r>
              <a:rPr lang="hr-HR" dirty="0">
                <a:latin typeface="Calibri" panose="020F0502020204030204" pitchFamily="34" charset="0"/>
              </a:rPr>
              <a:t>priprema </a:t>
            </a:r>
            <a:r>
              <a:rPr lang="hr-HR" dirty="0" err="1">
                <a:latin typeface="Calibri" panose="020F0502020204030204" pitchFamily="34" charset="0"/>
              </a:rPr>
              <a:t>postpenalnog</a:t>
            </a:r>
            <a:r>
              <a:rPr lang="hr-HR" dirty="0">
                <a:latin typeface="Calibri" panose="020F0502020204030204" pitchFamily="34" charset="0"/>
              </a:rPr>
              <a:t> prihvata i osiguravanje kontinuiteta tretmana nakon otpusta, u suradnji s </a:t>
            </a:r>
            <a:r>
              <a:rPr lang="hr-HR" dirty="0" err="1">
                <a:latin typeface="Calibri" panose="020F0502020204030204" pitchFamily="34" charset="0"/>
              </a:rPr>
              <a:t>probacijskom</a:t>
            </a:r>
            <a:r>
              <a:rPr lang="hr-HR" dirty="0">
                <a:latin typeface="Calibri" panose="020F0502020204030204" pitchFamily="34" charset="0"/>
              </a:rPr>
              <a:t> službom, županijskim službama za mentalno zdravlje, izvanbolničko liječenje i prevenciju ovisnosti te organizacijama civilnog društva.</a:t>
            </a:r>
            <a:endParaRPr lang="hr-HR" altLang="sr-Latn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ct val="30000"/>
              </a:spcAft>
            </a:pPr>
            <a:endParaRPr lang="hr-HR" altLang="sr-Latn-RS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ct val="30000"/>
              </a:spcAft>
            </a:pPr>
            <a:endParaRPr lang="hr-HR" altLang="sr-Latn-RS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5BC3AAC-EAC6-4B8B-BDC2-6A2CB2A61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PRIPREMA POSTPENALNOG PRIHVATA</a:t>
            </a:r>
            <a:endParaRPr lang="hr-H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375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A0B3AB34-10A9-4CCD-AE59-207F094DD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  <a:spcAft>
                <a:spcPct val="40000"/>
              </a:spcAft>
              <a:buSzPct val="101000"/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Ovisnost o drogama izravno je povezana s činjenjem kaznenih djela</a:t>
            </a:r>
          </a:p>
          <a:p>
            <a:pPr>
              <a:lnSpc>
                <a:spcPct val="114000"/>
              </a:lnSpc>
              <a:spcAft>
                <a:spcPct val="40000"/>
              </a:spcAft>
              <a:buSzPct val="101000"/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Kontinuirano je visok udio ovisnika u zatvoreničkoj populaciji (oko 15 %)</a:t>
            </a:r>
          </a:p>
          <a:p>
            <a:pPr>
              <a:lnSpc>
                <a:spcPct val="114000"/>
              </a:lnSpc>
              <a:spcAft>
                <a:spcPct val="40000"/>
              </a:spcAft>
              <a:buSzPct val="101000"/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Viša je stopa recidivizma nego u općoj zatvoreničkoj populaciji</a:t>
            </a:r>
          </a:p>
          <a:p>
            <a:pPr>
              <a:lnSpc>
                <a:spcPct val="114000"/>
              </a:lnSpc>
              <a:spcAft>
                <a:spcPct val="40000"/>
              </a:spcAft>
              <a:buSzPct val="101000"/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Ovisnici su u pravilu skloniji rizičnom ponašanju u zatvoru od ostale zatvoreničke populacije (samoozljeđivanje, pokušaji suicida, konflikti s drugim zatvorenicima, pokušaji unosa droge, zlouporaba farmakoterapije i sl.)</a:t>
            </a:r>
          </a:p>
          <a:p>
            <a:pPr>
              <a:lnSpc>
                <a:spcPct val="114000"/>
              </a:lnSpc>
              <a:spcAft>
                <a:spcPct val="40000"/>
              </a:spcAft>
              <a:buSzPct val="101000"/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U prosjeku, ovisnici su mlađi od ostatka zatvoreničke populacije</a:t>
            </a:r>
          </a:p>
          <a:p>
            <a:pPr>
              <a:lnSpc>
                <a:spcPct val="114000"/>
              </a:lnSpc>
              <a:spcAft>
                <a:spcPct val="40000"/>
              </a:spcAft>
              <a:buSzPct val="101000"/>
            </a:pPr>
            <a:r>
              <a:rPr lang="hr-HR" altLang="sr-Latn-RS" sz="1800" dirty="0">
                <a:latin typeface="Calibri" panose="020F0502020204030204" pitchFamily="34" charset="0"/>
                <a:cs typeface="Calibri" panose="020F0502020204030204" pitchFamily="34" charset="0"/>
              </a:rPr>
              <a:t>Skloniji su zdravstvenim problemima (hepatitis, HIV te općenito lošije zdravstveno stanje uzrokovano dugotrajnom uporabom droge)</a:t>
            </a:r>
            <a:endParaRPr lang="en-US" altLang="sr-Latn-R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D68B87F-E872-4382-8556-9AC6AA8A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122" y="372942"/>
            <a:ext cx="10884877" cy="116669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hr-HR" altLang="sr-Latn-RS" sz="31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OVISNICI O DROGAMA ČINE JEDNU OD NAJBROJNIJIH TE TRETMANSKI I SIGURNOSNO NAJZAHTJEVNIJIH SKUPINA ZATVORENIKA</a:t>
            </a:r>
            <a:r>
              <a:rPr lang="hr-HR" altLang="sr-Latn-R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r-H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5888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633</TotalTime>
  <Words>1302</Words>
  <Application>Microsoft Office PowerPoint</Application>
  <PresentationFormat>Custom</PresentationFormat>
  <Paragraphs>133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 „Projekt resocijalizacije liječenih ovisnika o drogama kao ključ uspješnog oporavka od ovisnosti – izazovi i postignuća”</vt:lpstr>
      <vt:lpstr>STRUKTURA UPRAVE ZA ZATVORSKI SUSTAV I PROBACIJU</vt:lpstr>
      <vt:lpstr>ZATVORI , KAZNIONICE I ODGOJNI ZAVODI</vt:lpstr>
      <vt:lpstr>CENTAR ZA DIJAGNOSTIKU U ZAGREBU</vt:lpstr>
      <vt:lpstr>MOGUĆNOSTI TRETMANA U ODNOSU NA KAZNENOPRAVNI STATUS </vt:lpstr>
      <vt:lpstr>REHABILITACIJSKI KONCEPT </vt:lpstr>
      <vt:lpstr> TRETMAN ZATVORENIKA</vt:lpstr>
      <vt:lpstr>PRIPREMA POSTPENALNOG PRIHVATA</vt:lpstr>
      <vt:lpstr>OVISNICI O DROGAMA ČINE JEDNU OD NAJBROJNIJIH TE TRETMANSKI I SIGURNOSNO NAJZAHTJEVNIJIH SKUPINA ZATVORENIKA:</vt:lpstr>
      <vt:lpstr>SURADNJA S INSTITUCIJAMA I UDRUGAMA</vt:lpstr>
      <vt:lpstr>PROVEDBA PROJEKTA “RESOCIJALIZACIJE OVISNIKA O DROGAMA…” U ZATVORSKOM SUSTAVU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Erna Jutreša Medjed</dc:creator>
  <cp:lastModifiedBy>PC</cp:lastModifiedBy>
  <cp:revision>55</cp:revision>
  <cp:lastPrinted>2018-11-27T11:53:09Z</cp:lastPrinted>
  <dcterms:created xsi:type="dcterms:W3CDTF">2018-11-26T09:32:27Z</dcterms:created>
  <dcterms:modified xsi:type="dcterms:W3CDTF">2018-11-28T09:47:34Z</dcterms:modified>
</cp:coreProperties>
</file>